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017" autoAdjust="0"/>
  </p:normalViewPr>
  <p:slideViewPr>
    <p:cSldViewPr>
      <p:cViewPr varScale="1">
        <p:scale>
          <a:sx n="47" d="100"/>
          <a:sy n="47" d="100"/>
        </p:scale>
        <p:origin x="-18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A8B38-4791-4F13-BDB3-55BC8353012D}" type="datetimeFigureOut">
              <a:rPr lang="en-US" smtClean="0"/>
              <a:t>7/21/2016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B0FA3-84C5-44DE-925F-A9ED3DDFB7A4}" type="slidenum">
              <a:rPr lang="en-US" smtClean="0"/>
              <a:t>‹#›</a:t>
            </a:fld>
            <a:endParaRPr lang="en-US"/>
          </a:p>
        </p:txBody>
      </p:sp>
    </p:spTree>
    <p:extLst>
      <p:ext uri="{BB962C8B-B14F-4D97-AF65-F5344CB8AC3E}">
        <p14:creationId xmlns:p14="http://schemas.microsoft.com/office/powerpoint/2010/main" val="75195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UM Universal</a:t>
            </a:r>
            <a:r>
              <a:rPr lang="en-US" baseline="0" dirty="0" smtClean="0"/>
              <a:t> PSU Kit session.</a:t>
            </a:r>
          </a:p>
          <a:p>
            <a:endParaRPr lang="en-US" baseline="0" dirty="0" smtClean="0"/>
          </a:p>
          <a:p>
            <a:r>
              <a:rPr lang="en-US" baseline="0" dirty="0" smtClean="0"/>
              <a:t>I’m Henry of </a:t>
            </a:r>
            <a:r>
              <a:rPr lang="en-US" baseline="0" dirty="0" err="1" smtClean="0"/>
              <a:t>ReActiveMicro</a:t>
            </a:r>
            <a:r>
              <a:rPr lang="en-US" baseline="0" dirty="0" smtClean="0"/>
              <a:t> and we’re going to discuss your Apple II and its Power Supply.</a:t>
            </a:r>
          </a:p>
          <a:p>
            <a:endParaRPr lang="en-US" baseline="0" dirty="0" smtClean="0"/>
          </a:p>
          <a:p>
            <a:r>
              <a:rPr lang="en-US" baseline="0" dirty="0" smtClean="0"/>
              <a:t>PSU stands for Power Supply Unit.</a:t>
            </a:r>
          </a:p>
          <a:p>
            <a:endParaRPr lang="en-US" baseline="0" dirty="0" smtClean="0"/>
          </a:p>
          <a:p>
            <a:r>
              <a:rPr lang="en-US" baseline="0" dirty="0" smtClean="0"/>
              <a:t>How and why is it universal?  The input AC voltage to the PSU is universal. </a:t>
            </a:r>
            <a:r>
              <a:rPr lang="en-US" baseline="0" dirty="0" smtClean="0"/>
              <a:t>PCB -</a:t>
            </a:r>
            <a:r>
              <a:rPr lang="en-US" baseline="0" dirty="0" smtClean="0"/>
              <a:t> It mounts in all Apple II and III metal enclosures.</a:t>
            </a:r>
          </a:p>
        </p:txBody>
      </p:sp>
      <p:sp>
        <p:nvSpPr>
          <p:cNvPr id="4" name="Slide Number Placeholder 3"/>
          <p:cNvSpPr>
            <a:spLocks noGrp="1"/>
          </p:cNvSpPr>
          <p:nvPr>
            <p:ph type="sldNum" sz="quarter" idx="10"/>
          </p:nvPr>
        </p:nvSpPr>
        <p:spPr/>
        <p:txBody>
          <a:bodyPr/>
          <a:lstStyle/>
          <a:p>
            <a:fld id="{FEFB0FA3-84C5-44DE-925F-A9ED3DDFB7A4}" type="slidenum">
              <a:rPr lang="en-US" smtClean="0"/>
              <a:t>1</a:t>
            </a:fld>
            <a:endParaRPr lang="en-US"/>
          </a:p>
        </p:txBody>
      </p:sp>
    </p:spTree>
    <p:extLst>
      <p:ext uri="{BB962C8B-B14F-4D97-AF65-F5344CB8AC3E}">
        <p14:creationId xmlns:p14="http://schemas.microsoft.com/office/powerpoint/2010/main" val="279388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Universal Power Supply Is 63 Watts</a:t>
            </a:r>
          </a:p>
          <a:p>
            <a:r>
              <a:rPr lang="en-US" sz="1200" kern="1200" dirty="0" smtClean="0">
                <a:solidFill>
                  <a:schemeClr val="tx1"/>
                </a:solidFill>
                <a:effectLst/>
                <a:latin typeface="+mn-lt"/>
                <a:ea typeface="+mn-ea"/>
                <a:cs typeface="+mn-cs"/>
              </a:rPr>
              <a:t>Major difference than Apple II PSU – it’s 30+ years newer design: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Modern Design – last long.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Less heat.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Better protection.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Insanely easy to install.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Takes about 15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No modifications to Enclosure or Chassis needed.</a:t>
            </a:r>
          </a:p>
          <a:p>
            <a:r>
              <a:rPr lang="en-US" sz="1200" kern="1200" dirty="0" smtClean="0">
                <a:solidFill>
                  <a:schemeClr val="tx1"/>
                </a:solidFill>
                <a:effectLst/>
                <a:latin typeface="+mn-lt"/>
                <a:ea typeface="+mn-ea"/>
                <a:cs typeface="+mn-cs"/>
              </a:rPr>
              <a:t>Good for AT LEAST another 10 years of use.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That’s $10 a year for peace of mind.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These are “Medical Grade” PSUs.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10 year old track record.  Rev “Q”.</a:t>
            </a:r>
          </a:p>
        </p:txBody>
      </p:sp>
      <p:sp>
        <p:nvSpPr>
          <p:cNvPr id="4" name="Slide Number Placeholder 3"/>
          <p:cNvSpPr>
            <a:spLocks noGrp="1"/>
          </p:cNvSpPr>
          <p:nvPr>
            <p:ph type="sldNum" sz="quarter" idx="10"/>
          </p:nvPr>
        </p:nvSpPr>
        <p:spPr/>
        <p:txBody>
          <a:bodyPr/>
          <a:lstStyle/>
          <a:p>
            <a:fld id="{FEFB0FA3-84C5-44DE-925F-A9ED3DDFB7A4}" type="slidenum">
              <a:rPr lang="en-US" smtClean="0"/>
              <a:t>10</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Closing:</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Everyone NEEDS to replace their PSU.</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 should do so every 10 years or sooner.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John Morris</a:t>
            </a:r>
            <a:br>
              <a:rPr lang="en-US" dirty="0" smtClean="0"/>
            </a:br>
            <a:r>
              <a:rPr lang="en-US" dirty="0" smtClean="0"/>
              <a:t>Chris </a:t>
            </a:r>
            <a:r>
              <a:rPr lang="en-US" dirty="0" err="1" smtClean="0"/>
              <a:t>Torrence</a:t>
            </a:r>
            <a:r>
              <a:rPr lang="en-US" dirty="0" smtClean="0"/>
              <a:t/>
            </a:r>
            <a:br>
              <a:rPr lang="en-US" dirty="0" smtClean="0"/>
            </a:br>
            <a:r>
              <a:rPr lang="en-US" dirty="0" smtClean="0"/>
              <a:t>Joe </a:t>
            </a:r>
            <a:r>
              <a:rPr lang="en-US" dirty="0" err="1" smtClean="0"/>
              <a:t>Strosnider</a:t>
            </a:r>
            <a:r>
              <a:rPr lang="en-US" dirty="0" smtClean="0"/>
              <a:t/>
            </a:r>
            <a:br>
              <a:rPr lang="en-US" dirty="0" smtClean="0"/>
            </a:br>
            <a:r>
              <a:rPr lang="en-US" dirty="0" smtClean="0"/>
              <a:t>David Ramsey</a:t>
            </a:r>
            <a:br>
              <a:rPr lang="en-US" dirty="0" smtClean="0"/>
            </a:br>
            <a:r>
              <a:rPr lang="en-US" dirty="0" smtClean="0"/>
              <a:t>Herbert Fung</a:t>
            </a:r>
            <a:br>
              <a:rPr lang="en-US" dirty="0" smtClean="0"/>
            </a:br>
            <a:r>
              <a:rPr lang="en-US" dirty="0" smtClean="0"/>
              <a:t>Everyone Who Donated Equipment</a:t>
            </a:r>
            <a:br>
              <a:rPr lang="en-US" dirty="0" smtClean="0"/>
            </a:br>
            <a:r>
              <a:rPr lang="en-US" dirty="0" smtClean="0"/>
              <a:t>Everyone I Forgot To List</a:t>
            </a:r>
            <a:br>
              <a:rPr lang="en-US" dirty="0" smtClean="0"/>
            </a:br>
            <a:r>
              <a:rPr lang="en-US" b="1" dirty="0" smtClean="0"/>
              <a:t>Apple II Community - </a:t>
            </a:r>
            <a:r>
              <a:rPr lang="en-US" b="1" dirty="0" err="1" smtClean="0"/>
              <a:t>Woz</a:t>
            </a:r>
            <a:endParaRPr lang="en-US" dirty="0" smtClean="0"/>
          </a:p>
        </p:txBody>
      </p:sp>
      <p:sp>
        <p:nvSpPr>
          <p:cNvPr id="4" name="Slide Number Placeholder 3"/>
          <p:cNvSpPr>
            <a:spLocks noGrp="1"/>
          </p:cNvSpPr>
          <p:nvPr>
            <p:ph type="sldNum" sz="quarter" idx="10"/>
          </p:nvPr>
        </p:nvSpPr>
        <p:spPr/>
        <p:txBody>
          <a:bodyPr/>
          <a:lstStyle/>
          <a:p>
            <a:fld id="{FEFB0FA3-84C5-44DE-925F-A9ED3DDFB7A4}" type="slidenum">
              <a:rPr lang="en-US" smtClean="0"/>
              <a:t>11</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***REPEAT QUESTONS FOR CAMERA***</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enclosure.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Background project info.</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Why this year?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Started in 2005.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 mentioned last KFEST, this was in the works.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allows us a Known Good Starting Point with projects.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Lots of inconsistencies with testing.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 perfect solution available.</a:t>
            </a:r>
            <a:endParaRPr lang="en-US" dirty="0"/>
          </a:p>
        </p:txBody>
      </p:sp>
      <p:sp>
        <p:nvSpPr>
          <p:cNvPr id="4" name="Slide Number Placeholder 3"/>
          <p:cNvSpPr>
            <a:spLocks noGrp="1"/>
          </p:cNvSpPr>
          <p:nvPr>
            <p:ph type="sldNum" sz="quarter" idx="10"/>
          </p:nvPr>
        </p:nvSpPr>
        <p:spPr/>
        <p:txBody>
          <a:bodyPr/>
          <a:lstStyle/>
          <a:p>
            <a:fld id="{FEFB0FA3-84C5-44DE-925F-A9ED3DDFB7A4}" type="slidenum">
              <a:rPr lang="en-US" smtClean="0"/>
              <a:t>2</a:t>
            </a:fld>
            <a:endParaRPr lang="en-US"/>
          </a:p>
        </p:txBody>
      </p:sp>
    </p:spTree>
    <p:extLst>
      <p:ext uri="{BB962C8B-B14F-4D97-AF65-F5344CB8AC3E}">
        <p14:creationId xmlns:p14="http://schemas.microsoft.com/office/powerpoint/2010/main" val="37983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Do YOU Need A New Power Supply?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few people recently asked: "How can I tell if I need a new Power Supply for my Apple? After all, my Apple II still works fine."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Good question! Although I actually thought the answer would be obvious.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the original, 30+ year old PSU that came with the Apple? Then you need a new one.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much more do you want or expect from a piece of equipment that was only designed to last a few years at the most?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you really believe that Apple designed the Power Supply to last 30+ years?</a:t>
            </a:r>
          </a:p>
          <a:p>
            <a:endParaRPr lang="en-US" dirty="0"/>
          </a:p>
        </p:txBody>
      </p:sp>
      <p:sp>
        <p:nvSpPr>
          <p:cNvPr id="4" name="Slide Number Placeholder 3"/>
          <p:cNvSpPr>
            <a:spLocks noGrp="1"/>
          </p:cNvSpPr>
          <p:nvPr>
            <p:ph type="sldNum" sz="quarter" idx="10"/>
          </p:nvPr>
        </p:nvSpPr>
        <p:spPr/>
        <p:txBody>
          <a:bodyPr/>
          <a:lstStyle/>
          <a:p>
            <a:fld id="{FEFB0FA3-84C5-44DE-925F-A9ED3DDFB7A4}" type="slidenum">
              <a:rPr lang="en-US" smtClean="0"/>
              <a:t>3</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Replacing caps.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Not replacing the parts that are really needed.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Diodes and power transistors.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Resistors under sized.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Gets Hot!</a:t>
            </a:r>
          </a:p>
        </p:txBody>
      </p:sp>
      <p:sp>
        <p:nvSpPr>
          <p:cNvPr id="4" name="Slide Number Placeholder 3"/>
          <p:cNvSpPr>
            <a:spLocks noGrp="1"/>
          </p:cNvSpPr>
          <p:nvPr>
            <p:ph type="sldNum" sz="quarter" idx="10"/>
          </p:nvPr>
        </p:nvSpPr>
        <p:spPr/>
        <p:txBody>
          <a:bodyPr/>
          <a:lstStyle/>
          <a:p>
            <a:fld id="{FEFB0FA3-84C5-44DE-925F-A9ED3DDFB7A4}" type="slidenum">
              <a:rPr lang="en-US" smtClean="0"/>
              <a:t>4</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Regulate and stabilize voltages.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Discolor fiberglass.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Over-heating parts for 30+ years is fine.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tolerance parts WILL CHANGE over time and also with heat.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 have recapped my PSU and replaced some critical parts!"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is better of course, but sorry to say you still need a new PSU.</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the heart of the PSU is the Step Down Transformer. Did you replace this? We know you couldn't have since they don't make them anymore. And if you did, then it was old stock that also 30 years old. The problem here is the copper wires inside the Transformer are coated with a very thin insulating coating. After years of oxidation and wear of heating up and cooling down cracks form which leads to the Transformer shorting out and usually lots of smoke and even fire. Worse than this however is it can lead to the Transformer outputting voltages far in excess of what they should be.</a:t>
            </a:r>
          </a:p>
          <a:p>
            <a:r>
              <a:rPr lang="en-US" sz="1200" kern="1200" dirty="0" smtClean="0">
                <a:solidFill>
                  <a:schemeClr val="tx1"/>
                </a:solidFill>
                <a:effectLst/>
                <a:latin typeface="+mn-lt"/>
                <a:ea typeface="+mn-ea"/>
                <a:cs typeface="+mn-cs"/>
              </a:rPr>
              <a:t>Most people either don't realize the potential dangers of continuing to use an old PSU or are of the </a:t>
            </a:r>
            <a:r>
              <a:rPr lang="en-US" sz="1200" kern="1200" dirty="0" err="1" smtClean="0">
                <a:solidFill>
                  <a:schemeClr val="tx1"/>
                </a:solidFill>
                <a:effectLst/>
                <a:latin typeface="+mn-lt"/>
                <a:ea typeface="+mn-ea"/>
                <a:cs typeface="+mn-cs"/>
              </a:rPr>
              <a:t>denialist</a:t>
            </a:r>
            <a:r>
              <a:rPr lang="en-US" sz="1200" kern="1200" dirty="0" smtClean="0">
                <a:solidFill>
                  <a:schemeClr val="tx1"/>
                </a:solidFill>
                <a:effectLst/>
                <a:latin typeface="+mn-lt"/>
                <a:ea typeface="+mn-ea"/>
                <a:cs typeface="+mn-cs"/>
              </a:rPr>
              <a:t> mindset "If it </a:t>
            </a:r>
            <a:r>
              <a:rPr lang="en-US" sz="1200" kern="1200" dirty="0" err="1" smtClean="0">
                <a:solidFill>
                  <a:schemeClr val="tx1"/>
                </a:solidFill>
                <a:effectLst/>
                <a:latin typeface="+mn-lt"/>
                <a:ea typeface="+mn-ea"/>
                <a:cs typeface="+mn-cs"/>
              </a:rPr>
              <a:t>ain't</a:t>
            </a:r>
            <a:r>
              <a:rPr lang="en-US" sz="1200" kern="1200" dirty="0" smtClean="0">
                <a:solidFill>
                  <a:schemeClr val="tx1"/>
                </a:solidFill>
                <a:effectLst/>
                <a:latin typeface="+mn-lt"/>
                <a:ea typeface="+mn-ea"/>
                <a:cs typeface="+mn-cs"/>
              </a:rPr>
              <a:t> broke, don't fix it." Both can be equally damaging to your beloved Apple II. And when people "max out" their Apple II with lots of peripheral cards this only add more stress to an already tired and worn PSU.</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EFB0FA3-84C5-44DE-925F-A9ED3DDFB7A4}" type="slidenum">
              <a:rPr lang="en-US" smtClean="0"/>
              <a:t>5</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 </a:t>
            </a:r>
            <a:r>
              <a:rPr lang="en-US" sz="1200" kern="1200" dirty="0" err="1" smtClean="0">
                <a:solidFill>
                  <a:schemeClr val="tx1"/>
                </a:solidFill>
                <a:effectLst/>
                <a:latin typeface="+mn-lt"/>
                <a:ea typeface="+mn-ea"/>
                <a:cs typeface="+mn-cs"/>
              </a:rPr>
              <a:t>ProActive</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Would you wait for your tire to blow and possibly cause an accident?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Or do you replace them when the wear</a:t>
            </a:r>
            <a:r>
              <a:rPr lang="en-US" sz="1200" kern="1200" baseline="0" dirty="0" smtClean="0">
                <a:solidFill>
                  <a:schemeClr val="tx1"/>
                </a:solidFill>
                <a:effectLst/>
                <a:latin typeface="+mn-lt"/>
                <a:ea typeface="+mn-ea"/>
                <a:cs typeface="+mn-cs"/>
              </a:rPr>
              <a:t> indicator</a:t>
            </a:r>
            <a:r>
              <a:rPr lang="en-US" sz="1200" kern="1200" dirty="0" smtClean="0">
                <a:solidFill>
                  <a:schemeClr val="tx1"/>
                </a:solidFill>
                <a:effectLst/>
                <a:latin typeface="+mn-lt"/>
                <a:ea typeface="+mn-ea"/>
                <a:cs typeface="+mn-cs"/>
              </a:rPr>
              <a:t> shows?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Show of hands who waits till their tires blow out to replace them?</a:t>
            </a:r>
          </a:p>
          <a:p>
            <a:r>
              <a:rPr lang="en-US" sz="1200" kern="1200" dirty="0" err="1" smtClean="0">
                <a:solidFill>
                  <a:schemeClr val="tx1"/>
                </a:solidFill>
                <a:effectLst/>
                <a:latin typeface="+mn-lt"/>
                <a:ea typeface="+mn-ea"/>
                <a:cs typeface="+mn-cs"/>
              </a:rPr>
              <a:t>ProActive</a:t>
            </a:r>
            <a:r>
              <a:rPr lang="en-US" sz="1200" kern="1200" dirty="0" smtClean="0">
                <a:solidFill>
                  <a:schemeClr val="tx1"/>
                </a:solidFill>
                <a:effectLst/>
                <a:latin typeface="+mn-lt"/>
                <a:ea typeface="+mn-ea"/>
                <a:cs typeface="+mn-cs"/>
              </a:rPr>
              <a:t> – Don’t wait for your PSU to fail.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It’s 30 years old.  How much more do you want from it?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a PSU fails it can cause a lot of damage and take other devises with it.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help illustrate the problem more clearly we will use your car as an analogy. How often do you replace the tires or change the oil? Do you wait till the tires are so bald and worn that it's impossible to stop in a controllable manner?  Do you wait till they go flat? No one does this of course! With your oil, do you change it only when the engine seizes? Doesn't sound like very cost effective solution in the long run or very safe does it?</a:t>
            </a:r>
          </a:p>
          <a:p>
            <a:r>
              <a:rPr lang="en-US" sz="1200" kern="1200" dirty="0" smtClean="0">
                <a:solidFill>
                  <a:schemeClr val="tx1"/>
                </a:solidFill>
                <a:effectLst/>
                <a:latin typeface="+mn-lt"/>
                <a:ea typeface="+mn-ea"/>
                <a:cs typeface="+mn-cs"/>
              </a:rPr>
              <a:t>Those are extreme examples of course, yet people are doing these exact things with their Apple II systems when they don't replace the PSU. The best case scenario is something minor fails and blows out in the old PSU, then it turns itself off. In this case there is usually little if any damage to your Apple II and peripherals. This unfortunately isn't always so. Since we can't tell which part just failed, perhaps 100v was just sent through your Apple II for a few milliseconds. Not enough to cause a fire or show physically apparent damage. However a few DRAM and a couple custom Apple ICs suffered from the experience and will now will work unreliably and fail much sooner than they would have otherwise. And your Apple II may "work fine" for month after and not show any symptoms.</a:t>
            </a:r>
          </a:p>
          <a:p>
            <a:r>
              <a:rPr lang="en-US" sz="1200" kern="1200" dirty="0" smtClean="0">
                <a:solidFill>
                  <a:schemeClr val="tx1"/>
                </a:solidFill>
                <a:effectLst/>
                <a:latin typeface="+mn-lt"/>
                <a:ea typeface="+mn-ea"/>
                <a:cs typeface="+mn-cs"/>
              </a:rPr>
              <a:t>The simplest Apple II PSU has over 50 parts. Most have much more than that - any of which could fail due to age alone. Something as simple as a capacitor could fail, which can lead to unregulated voltages or unfiltered noise which can cause major issues. Worst case a more major component fails which will lead to shorts, fires, along with motherboards and their peripherals destroyed beyond repair. We receive several emails a year from users asking us to fix just such systems and cards. Unfortunately there is little hope to resurrect such damaged boards, especially when their copper traces have been turned to smoke or holes are burned through the PCB.</a:t>
            </a:r>
          </a:p>
        </p:txBody>
      </p:sp>
      <p:sp>
        <p:nvSpPr>
          <p:cNvPr id="4" name="Slide Number Placeholder 3"/>
          <p:cNvSpPr>
            <a:spLocks noGrp="1"/>
          </p:cNvSpPr>
          <p:nvPr>
            <p:ph type="sldNum" sz="quarter" idx="10"/>
          </p:nvPr>
        </p:nvSpPr>
        <p:spPr/>
        <p:txBody>
          <a:bodyPr/>
          <a:lstStyle/>
          <a:p>
            <a:fld id="{FEFB0FA3-84C5-44DE-925F-A9ED3DDFB7A4}" type="slidenum">
              <a:rPr lang="en-US" smtClean="0"/>
              <a:t>6</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Pitfalls of using ATX.</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Original PSU Upgrade from 2005 Was ATX</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IOmin</a:t>
            </a:r>
            <a:r>
              <a:rPr lang="en-US" sz="1200" kern="1200" dirty="0" smtClean="0">
                <a:solidFill>
                  <a:schemeClr val="tx1"/>
                </a:solidFill>
                <a:effectLst/>
                <a:latin typeface="+mn-lt"/>
                <a:ea typeface="+mn-ea"/>
                <a:cs typeface="+mn-cs"/>
              </a:rPr>
              <a:t> Values – Manufacture requirement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 Loads (Amps)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3.3v Output Unused</a:t>
            </a:r>
          </a:p>
          <a:p>
            <a:r>
              <a:rPr lang="en-US" sz="1200" kern="1200" dirty="0" smtClean="0">
                <a:solidFill>
                  <a:schemeClr val="tx1"/>
                </a:solidFill>
                <a:effectLst/>
                <a:latin typeface="+mn-lt"/>
                <a:ea typeface="+mn-ea"/>
                <a:cs typeface="+mn-cs"/>
              </a:rPr>
              <a:t>Not meeting the </a:t>
            </a:r>
            <a:r>
              <a:rPr lang="en-US" sz="1200" kern="1200" dirty="0" err="1" smtClean="0">
                <a:solidFill>
                  <a:schemeClr val="tx1"/>
                </a:solidFill>
                <a:effectLst/>
                <a:latin typeface="+mn-lt"/>
                <a:ea typeface="+mn-ea"/>
                <a:cs typeface="+mn-cs"/>
              </a:rPr>
              <a:t>IOmin</a:t>
            </a:r>
            <a:r>
              <a:rPr lang="en-US" sz="1200" kern="1200" dirty="0" smtClean="0">
                <a:solidFill>
                  <a:schemeClr val="tx1"/>
                </a:solidFill>
                <a:effectLst/>
                <a:latin typeface="+mn-lt"/>
                <a:ea typeface="+mn-ea"/>
                <a:cs typeface="+mn-cs"/>
              </a:rPr>
              <a:t> values can cause something as simple as reduced power or voltage regulation or even the PSU not turning on.  It can also lead to things a lot worse – such as wild swings in output voltages far beyond what is normal.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Issues can and will be inconsistent.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Issues are affected by temperatures, humidly, AC input power or voltage, and loads.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using an ATX – took readings - When is it “good”?  For 5 seconds when you took the measurement?  Did you monitor it for 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an hour, or longer?  What kind of loading in your Apple?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Issues will happen and are intermittent with ATX.  They change with load, heat, how clean input power is, and even humidity.</a:t>
            </a:r>
          </a:p>
        </p:txBody>
      </p:sp>
      <p:sp>
        <p:nvSpPr>
          <p:cNvPr id="4" name="Slide Number Placeholder 3"/>
          <p:cNvSpPr>
            <a:spLocks noGrp="1"/>
          </p:cNvSpPr>
          <p:nvPr>
            <p:ph type="sldNum" sz="quarter" idx="10"/>
          </p:nvPr>
        </p:nvSpPr>
        <p:spPr/>
        <p:txBody>
          <a:bodyPr/>
          <a:lstStyle/>
          <a:p>
            <a:fld id="{FEFB0FA3-84C5-44DE-925F-A9ED3DDFB7A4}" type="slidenum">
              <a:rPr lang="en-US" smtClean="0"/>
              <a:t>7</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Apple II is like the Buggy: Dependable, easy to repair, low cost, easy to understand and add to.</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PSU it requires  is only a small work animal, like mule or horse.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FB0FA3-84C5-44DE-925F-A9ED3DDFB7A4}" type="slidenum">
              <a:rPr lang="en-US" smtClean="0"/>
              <a:t>8</a:t>
            </a:fld>
            <a:endParaRPr lang="en-US"/>
          </a:p>
        </p:txBody>
      </p:sp>
    </p:spTree>
    <p:extLst>
      <p:ext uri="{BB962C8B-B14F-4D97-AF65-F5344CB8AC3E}">
        <p14:creationId xmlns:p14="http://schemas.microsoft.com/office/powerpoint/2010/main" val="413982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Average ATX Power Supply Is 100-300 Watts</a:t>
            </a:r>
          </a:p>
          <a:p>
            <a:r>
              <a:rPr lang="en-US" sz="1200" kern="1200" dirty="0" smtClean="0">
                <a:solidFill>
                  <a:schemeClr val="tx1"/>
                </a:solidFill>
                <a:effectLst/>
                <a:latin typeface="+mn-lt"/>
                <a:ea typeface="+mn-ea"/>
                <a:cs typeface="+mn-cs"/>
              </a:rPr>
              <a:t>Could you add a Rocket Engine with After Burners to the Buggy?</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Sure, however we start run in to some new issues:  When is “too much” too much?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Best is to match the tool to the job.</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You don’t want to use a chain saw to </a:t>
            </a:r>
            <a:r>
              <a:rPr lang="en-US" sz="1200" kern="1200" dirty="0" err="1" smtClean="0">
                <a:solidFill>
                  <a:schemeClr val="tx1"/>
                </a:solidFill>
                <a:effectLst/>
                <a:latin typeface="+mn-lt"/>
                <a:ea typeface="+mn-ea"/>
                <a:cs typeface="+mn-cs"/>
              </a:rPr>
              <a:t>widdle</a:t>
            </a:r>
            <a:r>
              <a:rPr lang="en-US" sz="1200" kern="1200" dirty="0" smtClean="0">
                <a:solidFill>
                  <a:schemeClr val="tx1"/>
                </a:solidFill>
                <a:effectLst/>
                <a:latin typeface="+mn-lt"/>
                <a:ea typeface="+mn-ea"/>
                <a:cs typeface="+mn-cs"/>
              </a:rPr>
              <a:t> a toothpick.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Nor do you want to use a pen knife to cut down a 200 year old oak tree.</a:t>
            </a:r>
            <a:br>
              <a:rPr lang="en-US" sz="1200" kern="1200" dirty="0" smtClean="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FB0FA3-84C5-44DE-925F-A9ED3DDFB7A4}" type="slidenum">
              <a:rPr lang="en-US" smtClean="0"/>
              <a:t>9</a:t>
            </a:fld>
            <a:endParaRPr lang="en-US"/>
          </a:p>
        </p:txBody>
      </p:sp>
    </p:spTree>
    <p:extLst>
      <p:ext uri="{BB962C8B-B14F-4D97-AF65-F5344CB8AC3E}">
        <p14:creationId xmlns:p14="http://schemas.microsoft.com/office/powerpoint/2010/main" val="413982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AE9F18-27F6-4208-9447-C1A16357F5A3}"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73637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E9F18-27F6-4208-9447-C1A16357F5A3}"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275654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E9F18-27F6-4208-9447-C1A16357F5A3}"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352828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E9F18-27F6-4208-9447-C1A16357F5A3}"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27110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E9F18-27F6-4208-9447-C1A16357F5A3}"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112353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E9F18-27F6-4208-9447-C1A16357F5A3}"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101060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E9F18-27F6-4208-9447-C1A16357F5A3}" type="datetimeFigureOut">
              <a:rPr lang="en-US" smtClean="0"/>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37432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E9F18-27F6-4208-9447-C1A16357F5A3}"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304073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E9F18-27F6-4208-9447-C1A16357F5A3}" type="datetimeFigureOut">
              <a:rPr lang="en-US" smtClean="0"/>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420876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E9F18-27F6-4208-9447-C1A16357F5A3}"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213085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E9F18-27F6-4208-9447-C1A16357F5A3}"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E497-963F-4424-BF93-20A3C2812CF7}" type="slidenum">
              <a:rPr lang="en-US" smtClean="0"/>
              <a:t>‹#›</a:t>
            </a:fld>
            <a:endParaRPr lang="en-US"/>
          </a:p>
        </p:txBody>
      </p:sp>
    </p:spTree>
    <p:extLst>
      <p:ext uri="{BB962C8B-B14F-4D97-AF65-F5344CB8AC3E}">
        <p14:creationId xmlns:p14="http://schemas.microsoft.com/office/powerpoint/2010/main" val="361939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E9F18-27F6-4208-9447-C1A16357F5A3}" type="datetimeFigureOut">
              <a:rPr lang="en-US" smtClean="0"/>
              <a:t>7/21/2016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6E497-963F-4424-BF93-20A3C2812CF7}" type="slidenum">
              <a:rPr lang="en-US" smtClean="0"/>
              <a:t>‹#›</a:t>
            </a:fld>
            <a:endParaRPr lang="en-US"/>
          </a:p>
        </p:txBody>
      </p:sp>
    </p:spTree>
    <p:extLst>
      <p:ext uri="{BB962C8B-B14F-4D97-AF65-F5344CB8AC3E}">
        <p14:creationId xmlns:p14="http://schemas.microsoft.com/office/powerpoint/2010/main" val="274142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930" y="3962400"/>
            <a:ext cx="7772400" cy="2819399"/>
          </a:xfrm>
        </p:spPr>
        <p:txBody>
          <a:bodyPr>
            <a:normAutofit fontScale="90000"/>
          </a:bodyPr>
          <a:lstStyle/>
          <a:p>
            <a:r>
              <a:rPr lang="en-US" dirty="0"/>
              <a:t/>
            </a:r>
            <a:br>
              <a:rPr lang="en-US" dirty="0"/>
            </a:br>
            <a:r>
              <a:rPr lang="en-US" dirty="0" smtClean="0"/>
              <a:t/>
            </a:r>
            <a:br>
              <a:rPr lang="en-US" dirty="0" smtClean="0"/>
            </a:br>
            <a:r>
              <a:rPr lang="en-US" dirty="0" smtClean="0">
                <a:latin typeface="Dendritic Voltage" pitchFamily="2" charset="0"/>
              </a:rPr>
              <a:t>ULTIMATE-MICRO.com</a:t>
            </a:r>
            <a:r>
              <a:rPr lang="en-US" dirty="0"/>
              <a:t/>
            </a:r>
            <a:br>
              <a:rPr lang="en-US" dirty="0"/>
            </a:br>
            <a:r>
              <a:rPr lang="en-US" b="1" dirty="0">
                <a:effectLst>
                  <a:glow rad="45504">
                    <a:schemeClr val="accent1">
                      <a:satMod val="220000"/>
                      <a:alpha val="35000"/>
                    </a:schemeClr>
                  </a:glow>
                </a:effectLst>
              </a:rPr>
              <a:t>Universal PSU Kit</a:t>
            </a:r>
            <a:r>
              <a:rPr lang="en-US" dirty="0"/>
              <a:t/>
            </a:r>
            <a:br>
              <a:rPr lang="en-US" dirty="0"/>
            </a:br>
            <a:endParaRPr lang="en-US" dirty="0"/>
          </a:p>
        </p:txBody>
      </p:sp>
      <p:pic>
        <p:nvPicPr>
          <p:cNvPr id="4" name="Picture 3" descr="E:\My Data\Google Drive\ReActiveMicro-UM\Projects and Notes\Universal PSU Kit\Handouts\Handout Pics\IMG_20160422_141717 - Main Kit Pi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594"/>
            <a:ext cx="6449060" cy="4994366"/>
          </a:xfrm>
          <a:prstGeom prst="rect">
            <a:avLst/>
          </a:prstGeom>
          <a:noFill/>
          <a:ln>
            <a:noFill/>
          </a:ln>
        </p:spPr>
      </p:pic>
    </p:spTree>
    <p:extLst>
      <p:ext uri="{BB962C8B-B14F-4D97-AF65-F5344CB8AC3E}">
        <p14:creationId xmlns:p14="http://schemas.microsoft.com/office/powerpoint/2010/main" val="121817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52400" y="1168063"/>
            <a:ext cx="8762999" cy="646331"/>
          </a:xfrm>
          <a:prstGeom prst="rect">
            <a:avLst/>
          </a:prstGeom>
        </p:spPr>
        <p:txBody>
          <a:bodyPr wrap="square">
            <a:spAutoFit/>
          </a:bodyPr>
          <a:lstStyle/>
          <a:p>
            <a:pPr algn="ctr"/>
            <a:r>
              <a:rPr lang="en-US" sz="3600" dirty="0"/>
              <a:t>Universal Power Supply Is 63 Watts</a:t>
            </a:r>
          </a:p>
        </p:txBody>
      </p:sp>
      <p:pic>
        <p:nvPicPr>
          <p:cNvPr id="6" name="Picture 5" descr="E:\My Data\Google Drive\ReActiveMicro-UM\Projects and Notes\Universal PSU Kit\Handouts\Handout Pics\IMG_20160422_141717 - Universal PSU.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542" y="1820256"/>
            <a:ext cx="3256915" cy="2207895"/>
          </a:xfrm>
          <a:prstGeom prst="rect">
            <a:avLst/>
          </a:prstGeom>
          <a:noFill/>
          <a:ln>
            <a:noFill/>
          </a:ln>
        </p:spPr>
      </p:pic>
      <p:pic>
        <p:nvPicPr>
          <p:cNvPr id="7" name="Picture 6" descr="E:\My Data\Google Drive\ReActiveMicro-UM\Projects and Notes\Universal PSU Kit\Media\2016\2016-03-22 - ReActiveMicro - Universal PCB v1.0.1 - Elecrow - Face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2735" y="4506501"/>
            <a:ext cx="6018530" cy="1906270"/>
          </a:xfrm>
          <a:prstGeom prst="rect">
            <a:avLst/>
          </a:prstGeom>
          <a:noFill/>
          <a:ln>
            <a:noFill/>
          </a:ln>
        </p:spPr>
      </p:pic>
    </p:spTree>
    <p:extLst>
      <p:ext uri="{BB962C8B-B14F-4D97-AF65-F5344CB8AC3E}">
        <p14:creationId xmlns:p14="http://schemas.microsoft.com/office/powerpoint/2010/main" val="2486810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08" y="77817"/>
            <a:ext cx="9114692" cy="1877437"/>
          </a:xfrm>
          <a:prstGeom prst="rect">
            <a:avLst/>
          </a:prstGeom>
        </p:spPr>
        <p:txBody>
          <a:bodyPr wrap="square">
            <a:spAutoFit/>
          </a:bodyPr>
          <a:lstStyle/>
          <a:p>
            <a:pPr algn="ctr"/>
            <a:r>
              <a:rPr lang="en-US" sz="8000" b="1" dirty="0">
                <a:effectLst>
                  <a:glow rad="45504">
                    <a:schemeClr val="accent1">
                      <a:satMod val="220000"/>
                      <a:alpha val="35000"/>
                    </a:schemeClr>
                  </a:glow>
                </a:effectLst>
              </a:rPr>
              <a:t>Thanks!</a:t>
            </a:r>
            <a:endParaRPr lang="en-US" sz="8000" dirty="0"/>
          </a:p>
          <a:p>
            <a:pPr algn="ctr"/>
            <a:endParaRPr lang="en-US" sz="3600" dirty="0"/>
          </a:p>
        </p:txBody>
      </p:sp>
      <p:sp>
        <p:nvSpPr>
          <p:cNvPr id="4" name="Rectangle 3"/>
          <p:cNvSpPr/>
          <p:nvPr/>
        </p:nvSpPr>
        <p:spPr>
          <a:xfrm>
            <a:off x="304800" y="1088534"/>
            <a:ext cx="8534400" cy="4031873"/>
          </a:xfrm>
          <a:prstGeom prst="rect">
            <a:avLst/>
          </a:prstGeom>
        </p:spPr>
        <p:txBody>
          <a:bodyPr wrap="square">
            <a:spAutoFit/>
          </a:bodyPr>
          <a:lstStyle/>
          <a:p>
            <a:pPr algn="ctr"/>
            <a:r>
              <a:rPr lang="en-US" sz="3200" dirty="0"/>
              <a:t>John Morris</a:t>
            </a:r>
            <a:br>
              <a:rPr lang="en-US" sz="3200" dirty="0"/>
            </a:br>
            <a:r>
              <a:rPr lang="en-US" sz="3200" dirty="0"/>
              <a:t>Chris </a:t>
            </a:r>
            <a:r>
              <a:rPr lang="en-US" sz="3200" dirty="0" err="1"/>
              <a:t>Torrence</a:t>
            </a:r>
            <a:r>
              <a:rPr lang="en-US" sz="3200" dirty="0"/>
              <a:t/>
            </a:r>
            <a:br>
              <a:rPr lang="en-US" sz="3200" dirty="0"/>
            </a:br>
            <a:r>
              <a:rPr lang="en-US" sz="3200" dirty="0"/>
              <a:t>Joe </a:t>
            </a:r>
            <a:r>
              <a:rPr lang="en-US" sz="3200" dirty="0" err="1"/>
              <a:t>Strosnider</a:t>
            </a:r>
            <a:r>
              <a:rPr lang="en-US" sz="3200" dirty="0"/>
              <a:t/>
            </a:r>
            <a:br>
              <a:rPr lang="en-US" sz="3200" dirty="0"/>
            </a:br>
            <a:r>
              <a:rPr lang="en-US" sz="3200" dirty="0"/>
              <a:t>David Ramsey</a:t>
            </a:r>
            <a:br>
              <a:rPr lang="en-US" sz="3200" dirty="0"/>
            </a:br>
            <a:r>
              <a:rPr lang="en-US" sz="3200" dirty="0"/>
              <a:t>Herbert Fung</a:t>
            </a:r>
            <a:br>
              <a:rPr lang="en-US" sz="3200" dirty="0"/>
            </a:br>
            <a:r>
              <a:rPr lang="en-US" sz="3200" dirty="0"/>
              <a:t>Everyone Who Donated Equipment</a:t>
            </a:r>
            <a:br>
              <a:rPr lang="en-US" sz="3200" dirty="0"/>
            </a:br>
            <a:r>
              <a:rPr lang="en-US" sz="3200" dirty="0"/>
              <a:t>Everyone I Forgot To List</a:t>
            </a:r>
            <a:br>
              <a:rPr lang="en-US" sz="3200" dirty="0"/>
            </a:br>
            <a:r>
              <a:rPr lang="en-US" sz="3200" b="1" dirty="0"/>
              <a:t>Apple II Community - </a:t>
            </a:r>
            <a:r>
              <a:rPr lang="en-US" sz="3200" b="1" dirty="0" err="1"/>
              <a:t>Woz</a:t>
            </a:r>
            <a:endParaRPr lang="en-US" sz="3200" dirty="0"/>
          </a:p>
        </p:txBody>
      </p:sp>
      <p:sp>
        <p:nvSpPr>
          <p:cNvPr id="5" name="Rectangle 4"/>
          <p:cNvSpPr/>
          <p:nvPr/>
        </p:nvSpPr>
        <p:spPr>
          <a:xfrm>
            <a:off x="29308" y="5167292"/>
            <a:ext cx="9114692" cy="1200329"/>
          </a:xfrm>
          <a:prstGeom prst="rect">
            <a:avLst/>
          </a:prstGeom>
        </p:spPr>
        <p:txBody>
          <a:bodyPr wrap="square">
            <a:spAutoFit/>
          </a:bodyPr>
          <a:lstStyle/>
          <a:p>
            <a:pPr algn="ctr"/>
            <a:r>
              <a:rPr lang="en-US" sz="3600" b="1" u="sng" cap="all" dirty="0">
                <a:effectLst>
                  <a:reflection blurRad="12700" stA="28000" endPos="45000" dist="1003" dir="5400000" sy="-100000" algn="bl"/>
                </a:effectLst>
              </a:rPr>
              <a:t>KFEST Committee For Their Time And Efforts To Make KFEST </a:t>
            </a:r>
            <a:r>
              <a:rPr lang="en-US" sz="3600" b="1" u="sng" cap="all" dirty="0" smtClean="0">
                <a:effectLst>
                  <a:reflection blurRad="12700" stA="28000" endPos="45000" dist="1003" dir="5400000" sy="-100000" algn="bl"/>
                </a:effectLst>
              </a:rPr>
              <a:t>Happen!</a:t>
            </a:r>
            <a:endParaRPr lang="en-US" sz="3600" dirty="0"/>
          </a:p>
        </p:txBody>
      </p:sp>
    </p:spTree>
    <p:extLst>
      <p:ext uri="{BB962C8B-B14F-4D97-AF65-F5344CB8AC3E}">
        <p14:creationId xmlns:p14="http://schemas.microsoft.com/office/powerpoint/2010/main" val="340117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52400"/>
            <a:ext cx="7772400" cy="2000548"/>
          </a:xfrm>
          <a:prstGeom prst="rect">
            <a:avLst/>
          </a:prstGeom>
        </p:spPr>
        <p:txBody>
          <a:bodyPr wrap="square">
            <a:spAutoFit/>
          </a:bodyPr>
          <a:lstStyle/>
          <a:p>
            <a:pPr algn="ctr"/>
            <a:r>
              <a:rPr lang="en-US" sz="6000" b="1" dirty="0">
                <a:effectLst>
                  <a:glow rad="45504">
                    <a:schemeClr val="accent1">
                      <a:satMod val="220000"/>
                      <a:alpha val="35000"/>
                    </a:schemeClr>
                  </a:glow>
                </a:effectLst>
              </a:rPr>
              <a:t>Universal PSU Kit</a:t>
            </a:r>
            <a:endParaRPr lang="en-US" sz="6000" dirty="0"/>
          </a:p>
          <a:p>
            <a:pPr algn="ctr"/>
            <a:r>
              <a:rPr lang="en-US" sz="3200" b="1" dirty="0">
                <a:effectLst>
                  <a:outerShdw blurRad="69850" dist="43180" dir="5400000" sx="0" sy="0">
                    <a:srgbClr val="000000">
                      <a:alpha val="65000"/>
                    </a:srgbClr>
                  </a:outerShdw>
                </a:effectLst>
              </a:rPr>
              <a:t>Background Project Information</a:t>
            </a:r>
            <a:endParaRPr lang="en-US" sz="3200" dirty="0"/>
          </a:p>
          <a:p>
            <a:pPr algn="ctr"/>
            <a:r>
              <a:rPr lang="en-US" sz="3200" dirty="0"/>
              <a:t>Started In 2005</a:t>
            </a:r>
          </a:p>
        </p:txBody>
      </p:sp>
      <p:pic>
        <p:nvPicPr>
          <p:cNvPr id="4" name="Picture 3" descr="E:\My Data\Google Drive - RM\Projects and Notes\Universal PSU Kit\Media\_Pre2014\P1240041-Fixed.pn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52948"/>
            <a:ext cx="7010400" cy="3409652"/>
          </a:xfrm>
          <a:prstGeom prst="rect">
            <a:avLst/>
          </a:prstGeom>
          <a:noFill/>
          <a:ln>
            <a:noFill/>
          </a:ln>
        </p:spPr>
      </p:pic>
      <p:sp>
        <p:nvSpPr>
          <p:cNvPr id="5" name="Rectangle 4"/>
          <p:cNvSpPr/>
          <p:nvPr/>
        </p:nvSpPr>
        <p:spPr>
          <a:xfrm>
            <a:off x="304800" y="5589955"/>
            <a:ext cx="8686800" cy="1077218"/>
          </a:xfrm>
          <a:prstGeom prst="rect">
            <a:avLst/>
          </a:prstGeom>
        </p:spPr>
        <p:txBody>
          <a:bodyPr wrap="square">
            <a:spAutoFit/>
          </a:bodyPr>
          <a:lstStyle/>
          <a:p>
            <a:pPr algn="ctr"/>
            <a:r>
              <a:rPr lang="en-US" sz="3200" dirty="0"/>
              <a:t>Inconsistencies And Issues With Project Testing</a:t>
            </a:r>
          </a:p>
          <a:p>
            <a:pPr algn="ctr"/>
            <a:r>
              <a:rPr lang="en-US" sz="3200" dirty="0"/>
              <a:t>No “Perfect” Solution Was Available</a:t>
            </a:r>
          </a:p>
        </p:txBody>
      </p:sp>
    </p:spTree>
    <p:extLst>
      <p:ext uri="{BB962C8B-B14F-4D97-AF65-F5344CB8AC3E}">
        <p14:creationId xmlns:p14="http://schemas.microsoft.com/office/powerpoint/2010/main" val="3280286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267877" y="1168063"/>
            <a:ext cx="6532045" cy="523220"/>
          </a:xfrm>
          <a:prstGeom prst="rect">
            <a:avLst/>
          </a:prstGeom>
        </p:spPr>
        <p:txBody>
          <a:bodyPr wrap="none">
            <a:spAutoFit/>
          </a:bodyPr>
          <a:lstStyle/>
          <a:p>
            <a:r>
              <a:rPr lang="en-US" sz="2800" b="1" dirty="0">
                <a:effectLst>
                  <a:outerShdw blurRad="69850" dist="43180" dir="5400000" sx="0" sy="0">
                    <a:srgbClr val="000000">
                      <a:alpha val="65000"/>
                    </a:srgbClr>
                  </a:outerShdw>
                </a:effectLst>
              </a:rPr>
              <a:t>When Do YOU Need A New Power Supply?</a:t>
            </a:r>
            <a:endParaRPr lang="en-US" sz="2800" dirty="0"/>
          </a:p>
        </p:txBody>
      </p:sp>
      <p:sp>
        <p:nvSpPr>
          <p:cNvPr id="4" name="Rectangle 3"/>
          <p:cNvSpPr/>
          <p:nvPr/>
        </p:nvSpPr>
        <p:spPr>
          <a:xfrm>
            <a:off x="152400" y="2501950"/>
            <a:ext cx="8763000" cy="1323439"/>
          </a:xfrm>
          <a:prstGeom prst="rect">
            <a:avLst/>
          </a:prstGeom>
        </p:spPr>
        <p:txBody>
          <a:bodyPr wrap="square">
            <a:spAutoFit/>
          </a:bodyPr>
          <a:lstStyle/>
          <a:p>
            <a:pPr algn="ctr"/>
            <a:r>
              <a:rPr lang="en-US" sz="4000" dirty="0"/>
              <a:t>Is It The Original 30+ Year Old</a:t>
            </a:r>
          </a:p>
          <a:p>
            <a:pPr algn="ctr"/>
            <a:r>
              <a:rPr lang="en-US" sz="4000" dirty="0"/>
              <a:t>PSU That Came With The Apple?</a:t>
            </a:r>
          </a:p>
        </p:txBody>
      </p:sp>
    </p:spTree>
    <p:extLst>
      <p:ext uri="{BB962C8B-B14F-4D97-AF65-F5344CB8AC3E}">
        <p14:creationId xmlns:p14="http://schemas.microsoft.com/office/powerpoint/2010/main" val="234231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52400" y="1168063"/>
            <a:ext cx="8762999" cy="523220"/>
          </a:xfrm>
          <a:prstGeom prst="rect">
            <a:avLst/>
          </a:prstGeom>
        </p:spPr>
        <p:txBody>
          <a:bodyPr wrap="square">
            <a:spAutoFit/>
          </a:bodyPr>
          <a:lstStyle/>
          <a:p>
            <a:pPr algn="ctr"/>
            <a:r>
              <a:rPr lang="en-US" sz="2800" b="1" dirty="0">
                <a:effectLst>
                  <a:outerShdw blurRad="69850" dist="43180" dir="5400000" sx="0" sy="0">
                    <a:srgbClr val="000000">
                      <a:alpha val="65000"/>
                    </a:srgbClr>
                  </a:outerShdw>
                </a:effectLst>
              </a:rPr>
              <a:t>Rebuild And Capacitor Replacement</a:t>
            </a:r>
            <a:endParaRPr lang="en-US" sz="2800" dirty="0"/>
          </a:p>
        </p:txBody>
      </p:sp>
      <p:pic>
        <p:nvPicPr>
          <p:cNvPr id="5" name="Picture 4" descr="E:\My Data\Google Drive\ReActiveMicro-UM\Projects and Notes\Universal PSU Kit\Media\2016\IMG_20160621_124534 - Fix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088" y="1905000"/>
            <a:ext cx="5361623" cy="4572000"/>
          </a:xfrm>
          <a:prstGeom prst="rect">
            <a:avLst/>
          </a:prstGeom>
          <a:noFill/>
          <a:ln>
            <a:noFill/>
          </a:ln>
        </p:spPr>
      </p:pic>
    </p:spTree>
    <p:extLst>
      <p:ext uri="{BB962C8B-B14F-4D97-AF65-F5344CB8AC3E}">
        <p14:creationId xmlns:p14="http://schemas.microsoft.com/office/powerpoint/2010/main" val="2383571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52400" y="1168063"/>
            <a:ext cx="8762999" cy="523220"/>
          </a:xfrm>
          <a:prstGeom prst="rect">
            <a:avLst/>
          </a:prstGeom>
        </p:spPr>
        <p:txBody>
          <a:bodyPr wrap="square">
            <a:spAutoFit/>
          </a:bodyPr>
          <a:lstStyle/>
          <a:p>
            <a:pPr algn="ctr"/>
            <a:r>
              <a:rPr lang="en-US" sz="2800" b="1" dirty="0">
                <a:effectLst>
                  <a:outerShdw blurRad="69850" dist="43180" dir="5400000" sx="0" sy="0">
                    <a:srgbClr val="000000">
                      <a:alpha val="65000"/>
                    </a:srgbClr>
                  </a:outerShdw>
                </a:effectLst>
              </a:rPr>
              <a:t>Rebuild And Capacitor Replacement</a:t>
            </a:r>
            <a:endParaRPr lang="en-US" sz="2800" dirty="0"/>
          </a:p>
        </p:txBody>
      </p:sp>
      <p:pic>
        <p:nvPicPr>
          <p:cNvPr id="6" name="Picture 5" descr="E:\My Data\Google Drive\ReActiveMicro-UM\Projects and Notes\Universal PSU Kit\Media\2016\IMG_20160621_124552 - Fix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318657"/>
            <a:ext cx="8762999" cy="3610060"/>
          </a:xfrm>
          <a:prstGeom prst="rect">
            <a:avLst/>
          </a:prstGeom>
          <a:noFill/>
          <a:ln>
            <a:noFill/>
          </a:ln>
        </p:spPr>
      </p:pic>
    </p:spTree>
    <p:extLst>
      <p:ext uri="{BB962C8B-B14F-4D97-AF65-F5344CB8AC3E}">
        <p14:creationId xmlns:p14="http://schemas.microsoft.com/office/powerpoint/2010/main" val="124845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52400" y="1168063"/>
            <a:ext cx="8762999" cy="523220"/>
          </a:xfrm>
          <a:prstGeom prst="rect">
            <a:avLst/>
          </a:prstGeom>
        </p:spPr>
        <p:txBody>
          <a:bodyPr wrap="square">
            <a:spAutoFit/>
          </a:bodyPr>
          <a:lstStyle/>
          <a:p>
            <a:pPr algn="ctr"/>
            <a:r>
              <a:rPr lang="en-US" sz="2800" b="1" dirty="0">
                <a:effectLst>
                  <a:outerShdw blurRad="69850" dist="43180" dir="5400000" sx="0" sy="0">
                    <a:srgbClr val="000000">
                      <a:alpha val="65000"/>
                    </a:srgbClr>
                  </a:outerShdw>
                </a:effectLst>
              </a:rPr>
              <a:t>Be </a:t>
            </a:r>
            <a:r>
              <a:rPr lang="en-US" sz="2800" b="1" dirty="0" err="1">
                <a:effectLst>
                  <a:outerShdw blurRad="69850" dist="43180" dir="5400000" sx="0" sy="0">
                    <a:srgbClr val="000000">
                      <a:alpha val="65000"/>
                    </a:srgbClr>
                  </a:outerShdw>
                </a:effectLst>
              </a:rPr>
              <a:t>ProActive</a:t>
            </a:r>
            <a:r>
              <a:rPr lang="en-US" sz="2800" b="1" dirty="0">
                <a:effectLst>
                  <a:outerShdw blurRad="69850" dist="43180" dir="5400000" sx="0" sy="0">
                    <a:srgbClr val="000000">
                      <a:alpha val="65000"/>
                    </a:srgbClr>
                  </a:outerShdw>
                </a:effectLst>
              </a:rPr>
              <a:t>!</a:t>
            </a:r>
            <a:endParaRPr lang="en-US" sz="2800" dirty="0"/>
          </a:p>
        </p:txBody>
      </p:sp>
      <p:pic>
        <p:nvPicPr>
          <p:cNvPr id="5" name="Picture 4" descr="http://www.roadtrafficsigns.com/blog/wp-content/uploads/2013/08/Tire-after-a-blowout.jpg"/>
          <p:cNvPicPr/>
          <p:nvPr/>
        </p:nvPicPr>
        <p:blipFill>
          <a:blip r:embed="rId3">
            <a:extLst>
              <a:ext uri="{28A0092B-C50C-407E-A947-70E740481C1C}">
                <a14:useLocalDpi xmlns:a14="http://schemas.microsoft.com/office/drawing/2010/main" val="0"/>
              </a:ext>
            </a:extLst>
          </a:blip>
          <a:srcRect/>
          <a:stretch>
            <a:fillRect/>
          </a:stretch>
        </p:blipFill>
        <p:spPr bwMode="auto">
          <a:xfrm>
            <a:off x="800100" y="1906859"/>
            <a:ext cx="7467600" cy="4495800"/>
          </a:xfrm>
          <a:prstGeom prst="rect">
            <a:avLst/>
          </a:prstGeom>
          <a:noFill/>
          <a:ln>
            <a:noFill/>
          </a:ln>
        </p:spPr>
      </p:pic>
    </p:spTree>
    <p:extLst>
      <p:ext uri="{BB962C8B-B14F-4D97-AF65-F5344CB8AC3E}">
        <p14:creationId xmlns:p14="http://schemas.microsoft.com/office/powerpoint/2010/main" val="2841604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52400" y="1168063"/>
            <a:ext cx="8762999" cy="4832092"/>
          </a:xfrm>
          <a:prstGeom prst="rect">
            <a:avLst/>
          </a:prstGeom>
        </p:spPr>
        <p:txBody>
          <a:bodyPr wrap="square">
            <a:spAutoFit/>
          </a:bodyPr>
          <a:lstStyle/>
          <a:p>
            <a:pPr algn="ctr"/>
            <a:r>
              <a:rPr lang="en-US" sz="4000" b="1" dirty="0">
                <a:effectLst>
                  <a:outerShdw blurRad="69850" dist="43180" dir="5400000" sx="0" sy="0">
                    <a:srgbClr val="000000">
                      <a:alpha val="65000"/>
                    </a:srgbClr>
                  </a:outerShdw>
                </a:effectLst>
              </a:rPr>
              <a:t>Pitfalls Of </a:t>
            </a:r>
            <a:r>
              <a:rPr lang="en-US" sz="4000" b="1" dirty="0" smtClean="0">
                <a:effectLst>
                  <a:outerShdw blurRad="69850" dist="43180" dir="5400000" sx="0" sy="0">
                    <a:srgbClr val="000000">
                      <a:alpha val="65000"/>
                    </a:srgbClr>
                  </a:outerShdw>
                </a:effectLst>
              </a:rPr>
              <a:t>ATX</a:t>
            </a:r>
          </a:p>
          <a:p>
            <a:pPr algn="ctr"/>
            <a:endParaRPr lang="en-US" sz="4000" b="1" dirty="0" smtClean="0">
              <a:effectLst>
                <a:outerShdw blurRad="69850" dist="43180" dir="5400000" sx="0" sy="0">
                  <a:srgbClr val="000000">
                    <a:alpha val="65000"/>
                  </a:srgbClr>
                </a:outerShdw>
              </a:effectLst>
            </a:endParaRPr>
          </a:p>
          <a:p>
            <a:pPr algn="ctr"/>
            <a:r>
              <a:rPr lang="en-US" sz="4000" dirty="0"/>
              <a:t>Original PSU Upgrade Was ATX</a:t>
            </a:r>
            <a:br>
              <a:rPr lang="en-US" sz="4000" dirty="0"/>
            </a:br>
            <a:r>
              <a:rPr lang="en-US" sz="4000" dirty="0"/>
              <a:t/>
            </a:r>
            <a:br>
              <a:rPr lang="en-US" sz="4000" dirty="0"/>
            </a:br>
            <a:r>
              <a:rPr lang="en-US" sz="4000" dirty="0" err="1"/>
              <a:t>IOmin</a:t>
            </a:r>
            <a:r>
              <a:rPr lang="en-US" sz="4000" dirty="0"/>
              <a:t> Values</a:t>
            </a:r>
          </a:p>
          <a:p>
            <a:pPr algn="ctr"/>
            <a:r>
              <a:rPr lang="en-US" sz="4000" dirty="0"/>
              <a:t> </a:t>
            </a:r>
          </a:p>
          <a:p>
            <a:pPr algn="ctr"/>
            <a:r>
              <a:rPr lang="en-US" sz="4000" dirty="0"/>
              <a:t>3.3v Output Unused</a:t>
            </a:r>
          </a:p>
          <a:p>
            <a:pPr algn="ctr"/>
            <a:endParaRPr lang="en-US" sz="2800" dirty="0"/>
          </a:p>
        </p:txBody>
      </p:sp>
    </p:spTree>
    <p:extLst>
      <p:ext uri="{BB962C8B-B14F-4D97-AF65-F5344CB8AC3E}">
        <p14:creationId xmlns:p14="http://schemas.microsoft.com/office/powerpoint/2010/main" val="3729452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52400" y="1168063"/>
            <a:ext cx="8762999" cy="1138773"/>
          </a:xfrm>
          <a:prstGeom prst="rect">
            <a:avLst/>
          </a:prstGeom>
        </p:spPr>
        <p:txBody>
          <a:bodyPr wrap="square">
            <a:spAutoFit/>
          </a:bodyPr>
          <a:lstStyle/>
          <a:p>
            <a:pPr algn="ctr"/>
            <a:r>
              <a:rPr lang="en-US" sz="4000" dirty="0"/>
              <a:t>Average Apple Uses 15 Watts</a:t>
            </a:r>
          </a:p>
          <a:p>
            <a:pPr algn="ctr"/>
            <a:endParaRPr lang="en-US" sz="2800" dirty="0"/>
          </a:p>
        </p:txBody>
      </p:sp>
      <p:pic>
        <p:nvPicPr>
          <p:cNvPr id="4" name="Picture 3" descr="E:\My Data\2016\Business\ReActive Family\ReActiveMicro.com\KFEST\2016\PSU Kit\Media\Horse and Buggy.png"/>
          <p:cNvPicPr/>
          <p:nvPr/>
        </p:nvPicPr>
        <p:blipFill>
          <a:blip r:embed="rId3">
            <a:extLst>
              <a:ext uri="{28A0092B-C50C-407E-A947-70E740481C1C}">
                <a14:useLocalDpi xmlns:a14="http://schemas.microsoft.com/office/drawing/2010/main" val="0"/>
              </a:ext>
            </a:extLst>
          </a:blip>
          <a:srcRect/>
          <a:stretch>
            <a:fillRect/>
          </a:stretch>
        </p:blipFill>
        <p:spPr bwMode="auto">
          <a:xfrm>
            <a:off x="756602" y="2306836"/>
            <a:ext cx="7554595" cy="3375025"/>
          </a:xfrm>
          <a:prstGeom prst="rect">
            <a:avLst/>
          </a:prstGeom>
          <a:noFill/>
          <a:ln>
            <a:noFill/>
          </a:ln>
        </p:spPr>
      </p:pic>
    </p:spTree>
    <p:extLst>
      <p:ext uri="{BB962C8B-B14F-4D97-AF65-F5344CB8AC3E}">
        <p14:creationId xmlns:p14="http://schemas.microsoft.com/office/powerpoint/2010/main" val="1047721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1015663"/>
          </a:xfrm>
          <a:prstGeom prst="rect">
            <a:avLst/>
          </a:prstGeom>
        </p:spPr>
        <p:txBody>
          <a:bodyPr wrap="square">
            <a:spAutoFit/>
          </a:bodyPr>
          <a:lstStyle/>
          <a:p>
            <a:pPr algn="ctr"/>
            <a:r>
              <a:rPr lang="en-US" sz="6000" b="1" dirty="0" smtClean="0">
                <a:effectLst>
                  <a:glow rad="45504">
                    <a:schemeClr val="accent1">
                      <a:satMod val="220000"/>
                      <a:alpha val="35000"/>
                    </a:schemeClr>
                  </a:glow>
                </a:effectLst>
              </a:rPr>
              <a:t>Universal PSU Kit</a:t>
            </a:r>
            <a:endParaRPr lang="en-US" sz="6000" dirty="0"/>
          </a:p>
        </p:txBody>
      </p:sp>
      <p:sp>
        <p:nvSpPr>
          <p:cNvPr id="3" name="Rectangle 2"/>
          <p:cNvSpPr/>
          <p:nvPr/>
        </p:nvSpPr>
        <p:spPr>
          <a:xfrm>
            <a:off x="152400" y="1168063"/>
            <a:ext cx="8762999" cy="646331"/>
          </a:xfrm>
          <a:prstGeom prst="rect">
            <a:avLst/>
          </a:prstGeom>
        </p:spPr>
        <p:txBody>
          <a:bodyPr wrap="square">
            <a:spAutoFit/>
          </a:bodyPr>
          <a:lstStyle/>
          <a:p>
            <a:pPr algn="ctr"/>
            <a:r>
              <a:rPr lang="en-US" sz="3600" dirty="0"/>
              <a:t>Average ATX Power Supply Is 100-300 Watts</a:t>
            </a:r>
          </a:p>
        </p:txBody>
      </p:sp>
      <p:pic>
        <p:nvPicPr>
          <p:cNvPr id="5" name="Picture 4" descr="E:\My Data\2016\Business\ReActive Family\ReActiveMicro.com\KFEST\2016\PSU Kit\Media\Rocket.png"/>
          <p:cNvPicPr/>
          <p:nvPr/>
        </p:nvPicPr>
        <p:blipFill>
          <a:blip r:embed="rId3">
            <a:extLst>
              <a:ext uri="{28A0092B-C50C-407E-A947-70E740481C1C}">
                <a14:useLocalDpi xmlns:a14="http://schemas.microsoft.com/office/drawing/2010/main" val="0"/>
              </a:ext>
            </a:extLst>
          </a:blip>
          <a:srcRect/>
          <a:stretch>
            <a:fillRect/>
          </a:stretch>
        </p:blipFill>
        <p:spPr bwMode="auto">
          <a:xfrm>
            <a:off x="701504" y="2133600"/>
            <a:ext cx="7752715" cy="4184015"/>
          </a:xfrm>
          <a:prstGeom prst="rect">
            <a:avLst/>
          </a:prstGeom>
          <a:noFill/>
          <a:ln>
            <a:noFill/>
          </a:ln>
        </p:spPr>
      </p:pic>
    </p:spTree>
    <p:extLst>
      <p:ext uri="{BB962C8B-B14F-4D97-AF65-F5344CB8AC3E}">
        <p14:creationId xmlns:p14="http://schemas.microsoft.com/office/powerpoint/2010/main" val="3879555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295</Words>
  <Application>Microsoft Office PowerPoint</Application>
  <PresentationFormat>On-screen Show (4:3)</PresentationFormat>
  <Paragraphs>91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ULTIMATE-MICRO.com Universal PSU Kit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ULTIMATE-MICRO.com Universal PSU Kit</dc:title>
  <dc:creator>User</dc:creator>
  <cp:lastModifiedBy>User</cp:lastModifiedBy>
  <cp:revision>22</cp:revision>
  <dcterms:created xsi:type="dcterms:W3CDTF">2016-07-21T18:41:43Z</dcterms:created>
  <dcterms:modified xsi:type="dcterms:W3CDTF">2016-07-21T20:26:58Z</dcterms:modified>
</cp:coreProperties>
</file>